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skerville Old Face" panose="02020602080505020303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mbria Math" panose="02040503050406030204" pitchFamily="18" charset="0"/>
      <p:regular r:id="rId19"/>
    </p:embeddedFont>
    <p:embeddedFont>
      <p:font typeface="Canva Sans" panose="020B0604020202020204" charset="0"/>
      <p:regular r:id="rId20"/>
    </p:embeddedFont>
    <p:embeddedFont>
      <p:font typeface="Canva Sans Bold" panose="020B0604020202020204" charset="0"/>
      <p:regular r:id="rId21"/>
    </p:embeddedFont>
    <p:embeddedFont>
      <p:font typeface="Cormorant Garamond" panose="020B0604020202020204" charset="-18"/>
      <p:regular r:id="rId22"/>
    </p:embeddedFont>
    <p:embeddedFont>
      <p:font typeface="Cyrillic Bodoni" panose="020B0604020202020204" charset="-18"/>
      <p:regular r:id="rId23"/>
    </p:embeddedFont>
    <p:embeddedFont>
      <p:font typeface="Cyrillic Bodoni Bold" panose="020B0604020202020204" charset="-18"/>
      <p:regular r:id="rId24"/>
    </p:embeddedFont>
    <p:embeddedFont>
      <p:font typeface="Montserrat Bold" panose="020B0604020202020204" charset="-18"/>
      <p:regular r:id="rId25"/>
    </p:embeddedFont>
    <p:embeddedFont>
      <p:font typeface="Open Sans" panose="020B0604020202020204" charset="0"/>
      <p:regular r:id="rId26"/>
    </p:embeddedFont>
    <p:embeddedFont>
      <p:font typeface="Open San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3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7b56bce38958bc43&amp;sxsrf=ANbL-n7cNcyBl0Rnh_QTsHb0w5pmpFRDwQ:1779174560714&amp;q=Limak+Atlantis+Deluxe+Hotel+%26+Resort&amp;si=AL3DRZELanY_V96Y0q8q1FLKlfOvH_NlT58VxGyuYFaMYKzFM0XdJcRJb5cv2ZNt2NXqKlhJKF5GnNzdqrJcPomCA_jtOHdanPpLeldOrbOWqgjIUVZOrl8LupS8JU2xlTns8ZYgRLzomnqswnm66Wx9VwCI59KDGw%3D%3D&amp;sa=X&amp;ved=2ahUKEwjA9bzd5cSUAxVH-QIHHVSlELsQ_coHegQIKRAB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17527" y="1510821"/>
            <a:ext cx="13227108" cy="3869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02"/>
              </a:lnSpc>
            </a:pPr>
            <a:r>
              <a:rPr lang="en-US" sz="12340" spc="1098">
                <a:solidFill>
                  <a:srgbClr val="FFFFFF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ERASMUS+</a:t>
            </a:r>
          </a:p>
          <a:p>
            <a:pPr algn="ctr">
              <a:lnSpc>
                <a:spcPts val="15302"/>
              </a:lnSpc>
            </a:pPr>
            <a:r>
              <a:rPr lang="en-US" sz="12340" spc="1098">
                <a:solidFill>
                  <a:srgbClr val="FFFFFF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TÖRÖKORSZÁG</a:t>
            </a:r>
          </a:p>
        </p:txBody>
      </p:sp>
      <p:sp>
        <p:nvSpPr>
          <p:cNvPr id="3" name="Freeform 3"/>
          <p:cNvSpPr/>
          <p:nvPr/>
        </p:nvSpPr>
        <p:spPr>
          <a:xfrm>
            <a:off x="4673195" y="3257957"/>
            <a:ext cx="8941609" cy="211347"/>
          </a:xfrm>
          <a:custGeom>
            <a:avLst/>
            <a:gdLst/>
            <a:ahLst/>
            <a:cxnLst/>
            <a:rect l="l" t="t" r="r" b="b"/>
            <a:pathLst>
              <a:path w="8941609" h="211347">
                <a:moveTo>
                  <a:pt x="0" y="0"/>
                </a:moveTo>
                <a:lnTo>
                  <a:pt x="8941610" y="0"/>
                </a:lnTo>
                <a:lnTo>
                  <a:pt x="8941610" y="211347"/>
                </a:lnTo>
                <a:lnTo>
                  <a:pt x="0" y="2113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521103" y="-1294501"/>
            <a:ext cx="18809103" cy="13343586"/>
          </a:xfrm>
          <a:custGeom>
            <a:avLst/>
            <a:gdLst/>
            <a:ahLst/>
            <a:cxnLst/>
            <a:rect l="l" t="t" r="r" b="b"/>
            <a:pathLst>
              <a:path w="18809103" h="13343586">
                <a:moveTo>
                  <a:pt x="0" y="0"/>
                </a:moveTo>
                <a:lnTo>
                  <a:pt x="18809103" y="0"/>
                </a:lnTo>
                <a:lnTo>
                  <a:pt x="18809103" y="13343585"/>
                </a:lnTo>
                <a:lnTo>
                  <a:pt x="0" y="1334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t="-2859" b="-285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872913" y="5952160"/>
            <a:ext cx="7315200" cy="3431494"/>
          </a:xfrm>
          <a:custGeom>
            <a:avLst/>
            <a:gdLst/>
            <a:ahLst/>
            <a:cxnLst/>
            <a:rect l="l" t="t" r="r" b="b"/>
            <a:pathLst>
              <a:path w="7315200" h="3431494">
                <a:moveTo>
                  <a:pt x="0" y="0"/>
                </a:moveTo>
                <a:lnTo>
                  <a:pt x="7315200" y="0"/>
                </a:lnTo>
                <a:lnTo>
                  <a:pt x="7315200" y="3431494"/>
                </a:lnTo>
                <a:lnTo>
                  <a:pt x="0" y="34314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439327" y="5513917"/>
            <a:ext cx="7493633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1"/>
              </a:lnSpc>
            </a:pPr>
            <a:r>
              <a:rPr lang="en-US" sz="378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</a:t>
            </a:r>
            <a:r>
              <a:rPr lang="hu-HU" sz="378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</a:t>
            </a:r>
            <a:r>
              <a:rPr lang="en-US" sz="378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urnus: 2026. 02. 21.-. 03. 07.</a:t>
            </a:r>
          </a:p>
          <a:p>
            <a:pPr algn="l">
              <a:lnSpc>
                <a:spcPts val="3971"/>
              </a:lnSpc>
            </a:pPr>
            <a:r>
              <a:rPr lang="en-US" sz="378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</a:t>
            </a:r>
            <a:r>
              <a:rPr lang="hu-HU" sz="378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</a:t>
            </a:r>
            <a:r>
              <a:rPr lang="en-US" sz="3781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urnus: 2026. 03.07.- 03. 21.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39327" y="6702576"/>
            <a:ext cx="6981273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9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Készítette:</a:t>
            </a:r>
          </a:p>
          <a:p>
            <a:pPr algn="ctr">
              <a:lnSpc>
                <a:spcPts val="3949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Bogár Boldizsár Tamás 12.e</a:t>
            </a:r>
          </a:p>
          <a:p>
            <a:pPr algn="ctr">
              <a:lnSpc>
                <a:spcPts val="3949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Deák Szilvia 11.a</a:t>
            </a:r>
          </a:p>
          <a:p>
            <a:pPr algn="ctr">
              <a:lnSpc>
                <a:spcPts val="3949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Molnár Dorottya 11.a</a:t>
            </a:r>
          </a:p>
          <a:p>
            <a:pPr algn="ctr">
              <a:lnSpc>
                <a:spcPts val="3949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Harmati Laura 11.a</a:t>
            </a:r>
          </a:p>
          <a:p>
            <a:pPr algn="ctr">
              <a:lnSpc>
                <a:spcPts val="3949"/>
              </a:lnSpc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Tóth Karina 11.a</a:t>
            </a:r>
          </a:p>
          <a:p>
            <a:pPr algn="ctr">
              <a:lnSpc>
                <a:spcPts val="3949"/>
              </a:lnSpc>
            </a:pPr>
            <a:endParaRPr lang="en-US" sz="3600" b="1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19322" y="809625"/>
            <a:ext cx="15485193" cy="4145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665"/>
              </a:lnSpc>
            </a:pPr>
            <a:r>
              <a:rPr lang="en-US" sz="11903" b="1">
                <a:solidFill>
                  <a:srgbClr val="000000"/>
                </a:solidFill>
                <a:latin typeface="Cyrillic Bodoni Bold"/>
                <a:ea typeface="Cyrillic Bodoni Bold"/>
                <a:cs typeface="Cyrillic Bodoni Bold"/>
                <a:sym typeface="Cyrillic Bodoni Bold"/>
              </a:rPr>
              <a:t>Erasmus+ </a:t>
            </a:r>
          </a:p>
          <a:p>
            <a:pPr algn="ctr">
              <a:lnSpc>
                <a:spcPts val="16665"/>
              </a:lnSpc>
            </a:pPr>
            <a:r>
              <a:rPr lang="en-US" sz="11903" b="1">
                <a:solidFill>
                  <a:srgbClr val="000000"/>
                </a:solidFill>
                <a:latin typeface="Cyrillic Bodoni Bold"/>
                <a:ea typeface="Cyrillic Bodoni Bold"/>
                <a:cs typeface="Cyrillic Bodoni Bold"/>
                <a:sym typeface="Cyrillic Bodoni Bold"/>
              </a:rPr>
              <a:t>Törökország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14275" y="450733"/>
            <a:ext cx="3630184" cy="4824165"/>
          </a:xfrm>
          <a:custGeom>
            <a:avLst/>
            <a:gdLst/>
            <a:ahLst/>
            <a:cxnLst/>
            <a:rect l="l" t="t" r="r" b="b"/>
            <a:pathLst>
              <a:path w="3630184" h="4824165">
                <a:moveTo>
                  <a:pt x="0" y="0"/>
                </a:moveTo>
                <a:lnTo>
                  <a:pt x="3630184" y="0"/>
                </a:lnTo>
                <a:lnTo>
                  <a:pt x="3630184" y="4824165"/>
                </a:lnTo>
                <a:lnTo>
                  <a:pt x="0" y="48241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85971" y="5437943"/>
            <a:ext cx="6958488" cy="4638992"/>
          </a:xfrm>
          <a:custGeom>
            <a:avLst/>
            <a:gdLst/>
            <a:ahLst/>
            <a:cxnLst/>
            <a:rect l="l" t="t" r="r" b="b"/>
            <a:pathLst>
              <a:path w="6958488" h="4638992">
                <a:moveTo>
                  <a:pt x="0" y="0"/>
                </a:moveTo>
                <a:lnTo>
                  <a:pt x="6958488" y="0"/>
                </a:lnTo>
                <a:lnTo>
                  <a:pt x="6958488" y="4638992"/>
                </a:lnTo>
                <a:lnTo>
                  <a:pt x="0" y="46389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15748" y="1939110"/>
            <a:ext cx="4432941" cy="3335788"/>
          </a:xfrm>
          <a:custGeom>
            <a:avLst/>
            <a:gdLst/>
            <a:ahLst/>
            <a:cxnLst/>
            <a:rect l="l" t="t" r="r" b="b"/>
            <a:pathLst>
              <a:path w="4432941" h="3335788">
                <a:moveTo>
                  <a:pt x="0" y="0"/>
                </a:moveTo>
                <a:lnTo>
                  <a:pt x="4432941" y="0"/>
                </a:lnTo>
                <a:lnTo>
                  <a:pt x="4432941" y="3335788"/>
                </a:lnTo>
                <a:lnTo>
                  <a:pt x="0" y="33357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7465" y="260233"/>
            <a:ext cx="12278154" cy="1669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56"/>
              </a:lnSpc>
            </a:pPr>
            <a:r>
              <a:rPr lang="en-US" sz="9754" b="1">
                <a:solidFill>
                  <a:srgbClr val="03387C"/>
                </a:solidFill>
                <a:latin typeface="Cyrillic Bodoni Bold"/>
                <a:ea typeface="Cyrillic Bodoni Bold"/>
                <a:cs typeface="Cyrillic Bodoni Bold"/>
                <a:sym typeface="Cyrillic Bodoni Bold"/>
              </a:rPr>
              <a:t>Szabadidős programok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7465" y="3373989"/>
            <a:ext cx="7534788" cy="51210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250189" lvl="1" indent="-625094" algn="l">
              <a:lnSpc>
                <a:spcPts val="8106"/>
              </a:lnSpc>
              <a:buFont typeface="Arial"/>
              <a:buChar char="•"/>
            </a:pPr>
            <a:r>
              <a:rPr lang="en-US" sz="5790" b="1" dirty="0" err="1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Düden</a:t>
            </a:r>
            <a:r>
              <a:rPr lang="en-US" sz="5790" b="1" dirty="0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 Waterfall</a:t>
            </a:r>
          </a:p>
          <a:p>
            <a:pPr marL="1250189" lvl="1" indent="-625094" algn="l">
              <a:lnSpc>
                <a:spcPts val="8106"/>
              </a:lnSpc>
              <a:buFont typeface="Arial"/>
              <a:buChar char="•"/>
            </a:pPr>
            <a:r>
              <a:rPr lang="en-US" sz="5790" b="1" dirty="0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Land of legends</a:t>
            </a:r>
          </a:p>
          <a:p>
            <a:pPr marL="1250189" lvl="1" indent="-625094" algn="l">
              <a:lnSpc>
                <a:spcPts val="8106"/>
              </a:lnSpc>
              <a:buFont typeface="Arial"/>
              <a:buChar char="•"/>
            </a:pPr>
            <a:r>
              <a:rPr lang="hu-HU" sz="5790" b="1" dirty="0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B</a:t>
            </a:r>
            <a:r>
              <a:rPr lang="en-US" sz="5790" b="1" dirty="0" err="1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azár</a:t>
            </a:r>
            <a:endParaRPr lang="en-US" sz="5790" b="1" dirty="0">
              <a:solidFill>
                <a:srgbClr val="03387C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  <a:p>
            <a:pPr marL="1250189" lvl="1" indent="-625094" algn="l">
              <a:lnSpc>
                <a:spcPts val="8106"/>
              </a:lnSpc>
              <a:buFont typeface="Arial"/>
              <a:buChar char="•"/>
            </a:pPr>
            <a:r>
              <a:rPr lang="hu-HU" sz="5790" b="1" dirty="0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M</a:t>
            </a:r>
            <a:r>
              <a:rPr lang="en-US" sz="5790" b="1" dirty="0" err="1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ecsetlátogatás</a:t>
            </a:r>
            <a:endParaRPr lang="en-US" sz="5790" b="1" dirty="0">
              <a:solidFill>
                <a:srgbClr val="03387C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  <a:p>
            <a:pPr marL="1250189" lvl="1" indent="-625094" algn="l">
              <a:lnSpc>
                <a:spcPts val="8106"/>
              </a:lnSpc>
              <a:buFont typeface="Arial"/>
              <a:buChar char="•"/>
            </a:pPr>
            <a:r>
              <a:rPr lang="hu-HU" sz="5790" b="1" dirty="0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T</a:t>
            </a:r>
            <a:r>
              <a:rPr lang="en-US" sz="5790" b="1" dirty="0" err="1">
                <a:solidFill>
                  <a:srgbClr val="03387C"/>
                </a:solidFill>
                <a:latin typeface="Times New Roman" panose="02020603050405020304" pitchFamily="18" charset="0"/>
                <a:ea typeface="Open Sans Bold"/>
                <a:cs typeface="Times New Roman" panose="02020603050405020304" pitchFamily="18" charset="0"/>
                <a:sym typeface="Open Sans Bold"/>
              </a:rPr>
              <a:t>engerpart</a:t>
            </a:r>
            <a:endParaRPr lang="en-US" sz="5790" b="1" dirty="0">
              <a:solidFill>
                <a:srgbClr val="03387C"/>
              </a:solidFill>
              <a:latin typeface="Times New Roman" panose="02020603050405020304" pitchFamily="18" charset="0"/>
              <a:ea typeface="Open Sans Bold"/>
              <a:cs typeface="Times New Roman" panose="02020603050405020304" pitchFamily="18" charset="0"/>
              <a:sym typeface="Open Sa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241845" y="2967934"/>
            <a:ext cx="8785157" cy="6339287"/>
          </a:xfrm>
          <a:custGeom>
            <a:avLst/>
            <a:gdLst/>
            <a:ahLst/>
            <a:cxnLst/>
            <a:rect l="l" t="t" r="r" b="b"/>
            <a:pathLst>
              <a:path w="8433968" h="6346561">
                <a:moveTo>
                  <a:pt x="0" y="0"/>
                </a:moveTo>
                <a:lnTo>
                  <a:pt x="8433968" y="0"/>
                </a:lnTo>
                <a:lnTo>
                  <a:pt x="8433968" y="6346561"/>
                </a:lnTo>
                <a:lnTo>
                  <a:pt x="0" y="63465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3400" y="3220111"/>
            <a:ext cx="9130711" cy="5834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Önállóság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Csapatmunka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Fegyelem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Gyors</a:t>
            </a:r>
            <a:r>
              <a:rPr lang="en-US" sz="6224" b="1" dirty="0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 </a:t>
            </a: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munkatempó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Új</a:t>
            </a:r>
            <a:r>
              <a:rPr lang="en-US" sz="6224" b="1" dirty="0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 </a:t>
            </a: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technikák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Fenntarthatóság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  <a:p>
            <a:pPr marL="1343910" lvl="1" indent="-671955" algn="l">
              <a:lnSpc>
                <a:spcPts val="6535"/>
              </a:lnSpc>
              <a:buFont typeface="Arial"/>
              <a:buChar char="•"/>
            </a:pPr>
            <a:r>
              <a:rPr lang="en-US" sz="6224" b="1" dirty="0" err="1">
                <a:solidFill>
                  <a:schemeClr val="tx2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Pontosság</a:t>
            </a:r>
            <a:endParaRPr lang="en-US" sz="6224" b="1" dirty="0">
              <a:solidFill>
                <a:schemeClr val="tx2"/>
              </a:solidFill>
              <a:latin typeface="Times New Roman" panose="02020603050405020304" pitchFamily="18" charset="0"/>
              <a:ea typeface="Cormorant Garamond"/>
              <a:cs typeface="Times New Roman" panose="02020603050405020304" pitchFamily="18" charset="0"/>
              <a:sym typeface="Cormorant Garamon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-838200" y="299450"/>
            <a:ext cx="11092490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750"/>
              </a:lnSpc>
            </a:pPr>
            <a:r>
              <a:rPr lang="en-US" sz="14107" dirty="0" err="1">
                <a:solidFill>
                  <a:srgbClr val="03387C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Összegzés</a:t>
            </a:r>
            <a:endParaRPr lang="en-US" sz="14107" dirty="0">
              <a:solidFill>
                <a:srgbClr val="03387C"/>
              </a:solidFill>
              <a:latin typeface="Cyrillic Bodoni"/>
              <a:ea typeface="Cyrillic Bodoni"/>
              <a:cs typeface="Cyrillic Bodoni"/>
              <a:sym typeface="Cyrillic Bodon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13" b="-931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387C">
                <a:alpha val="6078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69828" y="4560142"/>
            <a:ext cx="14148343" cy="3898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99"/>
              </a:lnSpc>
            </a:pPr>
            <a:r>
              <a:rPr lang="en-US" sz="12499" spc="1112">
                <a:solidFill>
                  <a:srgbClr val="FFFFFF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KÖSZÖNJÜK A FIGYELMET!</a:t>
            </a:r>
          </a:p>
        </p:txBody>
      </p:sp>
      <p:sp>
        <p:nvSpPr>
          <p:cNvPr id="7" name="Freeform 7"/>
          <p:cNvSpPr/>
          <p:nvPr/>
        </p:nvSpPr>
        <p:spPr>
          <a:xfrm>
            <a:off x="4673195" y="6422968"/>
            <a:ext cx="8941609" cy="211347"/>
          </a:xfrm>
          <a:custGeom>
            <a:avLst/>
            <a:gdLst/>
            <a:ahLst/>
            <a:cxnLst/>
            <a:rect l="l" t="t" r="r" b="b"/>
            <a:pathLst>
              <a:path w="8941609" h="211347">
                <a:moveTo>
                  <a:pt x="0" y="0"/>
                </a:moveTo>
                <a:lnTo>
                  <a:pt x="8941610" y="0"/>
                </a:lnTo>
                <a:lnTo>
                  <a:pt x="8941610" y="211348"/>
                </a:lnTo>
                <a:lnTo>
                  <a:pt x="0" y="2113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5866" y="0"/>
            <a:ext cx="9043491" cy="10287000"/>
            <a:chOff x="0" y="0"/>
            <a:chExt cx="2381825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81825" cy="2709333"/>
            </a:xfrm>
            <a:custGeom>
              <a:avLst/>
              <a:gdLst/>
              <a:ahLst/>
              <a:cxnLst/>
              <a:rect l="l" t="t" r="r" b="b"/>
              <a:pathLst>
                <a:path w="2381825" h="2709333">
                  <a:moveTo>
                    <a:pt x="0" y="0"/>
                  </a:moveTo>
                  <a:lnTo>
                    <a:pt x="2381825" y="0"/>
                  </a:lnTo>
                  <a:lnTo>
                    <a:pt x="238182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8182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585866" y="0"/>
            <a:ext cx="9043491" cy="10287000"/>
            <a:chOff x="0" y="0"/>
            <a:chExt cx="2381825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381825" cy="2709333"/>
            </a:xfrm>
            <a:custGeom>
              <a:avLst/>
              <a:gdLst/>
              <a:ahLst/>
              <a:cxnLst/>
              <a:rect l="l" t="t" r="r" b="b"/>
              <a:pathLst>
                <a:path w="2381825" h="2709333">
                  <a:moveTo>
                    <a:pt x="0" y="0"/>
                  </a:moveTo>
                  <a:lnTo>
                    <a:pt x="2381825" y="0"/>
                  </a:lnTo>
                  <a:lnTo>
                    <a:pt x="238182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38182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738266" y="0"/>
            <a:ext cx="9043491" cy="10287000"/>
            <a:chOff x="0" y="0"/>
            <a:chExt cx="2381825" cy="27093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81825" cy="2709333"/>
            </a:xfrm>
            <a:custGeom>
              <a:avLst/>
              <a:gdLst/>
              <a:ahLst/>
              <a:cxnLst/>
              <a:rect l="l" t="t" r="r" b="b"/>
              <a:pathLst>
                <a:path w="2381825" h="2709333">
                  <a:moveTo>
                    <a:pt x="0" y="0"/>
                  </a:moveTo>
                  <a:lnTo>
                    <a:pt x="2381825" y="0"/>
                  </a:lnTo>
                  <a:lnTo>
                    <a:pt x="238182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/>
            </a:gra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381825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58953" y="6070530"/>
            <a:ext cx="6608355" cy="3915224"/>
          </a:xfrm>
          <a:custGeom>
            <a:avLst/>
            <a:gdLst/>
            <a:ahLst/>
            <a:cxnLst/>
            <a:rect l="l" t="t" r="r" b="b"/>
            <a:pathLst>
              <a:path w="6608355" h="3915224">
                <a:moveTo>
                  <a:pt x="0" y="0"/>
                </a:moveTo>
                <a:lnTo>
                  <a:pt x="6608355" y="0"/>
                </a:lnTo>
                <a:lnTo>
                  <a:pt x="6608355" y="3915224"/>
                </a:lnTo>
                <a:lnTo>
                  <a:pt x="0" y="39152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72166" y="990600"/>
            <a:ext cx="12657191" cy="150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49"/>
              </a:lnSpc>
            </a:pPr>
            <a:r>
              <a:rPr lang="en-US" sz="9717" spc="-155">
                <a:solidFill>
                  <a:srgbClr val="03387C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PÁLYÁZÁSI FOLYAMAT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55047" y="3500444"/>
            <a:ext cx="10345744" cy="5610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Baskerville Old Face" panose="02020602080505020303" pitchFamily="18" charset="0"/>
                <a:ea typeface="Canva Sans"/>
                <a:cs typeface="Canva Sans"/>
                <a:sym typeface="Canva Sans"/>
              </a:rPr>
              <a:t>Europass önéletrajz</a:t>
            </a:r>
          </a:p>
          <a:p>
            <a:pPr algn="l">
              <a:lnSpc>
                <a:spcPts val="6295"/>
              </a:lnSpc>
            </a:pPr>
            <a:endParaRPr lang="en-US" sz="5400" b="1">
              <a:solidFill>
                <a:srgbClr val="03387C"/>
              </a:solidFill>
              <a:latin typeface="Baskerville Old Face" panose="02020602080505020303" pitchFamily="18" charset="0"/>
              <a:ea typeface="Canva Sans"/>
              <a:cs typeface="Canva Sans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Baskerville Old Face" panose="02020602080505020303" pitchFamily="18" charset="0"/>
                <a:ea typeface="Canva Sans"/>
                <a:cs typeface="Canva Sans"/>
                <a:sym typeface="Canva Sans"/>
              </a:rPr>
              <a:t>Motivációs levél</a:t>
            </a:r>
          </a:p>
          <a:p>
            <a:pPr algn="l">
              <a:lnSpc>
                <a:spcPts val="6295"/>
              </a:lnSpc>
            </a:pPr>
            <a:endParaRPr lang="en-US" sz="5400" b="1">
              <a:solidFill>
                <a:srgbClr val="03387C"/>
              </a:solidFill>
              <a:latin typeface="Baskerville Old Face" panose="02020602080505020303" pitchFamily="18" charset="0"/>
              <a:ea typeface="Canva Sans"/>
              <a:cs typeface="Canva Sans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Baskerville Old Face" panose="02020602080505020303" pitchFamily="18" charset="0"/>
                <a:ea typeface="Canva Sans"/>
                <a:cs typeface="Canva Sans"/>
                <a:sym typeface="Canva Sans"/>
              </a:rPr>
              <a:t> Szóbeli elbeszélgetés</a:t>
            </a:r>
          </a:p>
          <a:p>
            <a:pPr algn="l">
              <a:lnSpc>
                <a:spcPts val="6295"/>
              </a:lnSpc>
            </a:pPr>
            <a:endParaRPr lang="en-US" sz="5400" b="1">
              <a:solidFill>
                <a:srgbClr val="03387C"/>
              </a:solidFill>
              <a:latin typeface="Baskerville Old Face" panose="02020602080505020303" pitchFamily="18" charset="0"/>
              <a:ea typeface="Canva Sans"/>
              <a:cs typeface="Canva Sans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Baskerville Old Face" panose="02020602080505020303" pitchFamily="18" charset="0"/>
                <a:ea typeface="Canva Sans"/>
                <a:cs typeface="Canva Sans"/>
                <a:sym typeface="Canva Sans"/>
              </a:rPr>
              <a:t>Tájékoztatók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67076" y="1924545"/>
            <a:ext cx="10584034" cy="3758481"/>
            <a:chOff x="0" y="0"/>
            <a:chExt cx="2787565" cy="9898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87565" cy="989888"/>
            </a:xfrm>
            <a:custGeom>
              <a:avLst/>
              <a:gdLst/>
              <a:ahLst/>
              <a:cxnLst/>
              <a:rect l="l" t="t" r="r" b="b"/>
              <a:pathLst>
                <a:path w="2787565" h="989888">
                  <a:moveTo>
                    <a:pt x="0" y="0"/>
                  </a:moveTo>
                  <a:lnTo>
                    <a:pt x="2787565" y="0"/>
                  </a:lnTo>
                  <a:lnTo>
                    <a:pt x="2787565" y="989888"/>
                  </a:lnTo>
                  <a:lnTo>
                    <a:pt x="0" y="989888"/>
                  </a:lnTo>
                  <a:close/>
                </a:path>
              </a:pathLst>
            </a:custGeom>
            <a:solidFill>
              <a:srgbClr val="03387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87565" cy="10279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011048" y="0"/>
            <a:ext cx="10114434" cy="5683026"/>
          </a:xfrm>
          <a:custGeom>
            <a:avLst/>
            <a:gdLst/>
            <a:ahLst/>
            <a:cxnLst/>
            <a:rect l="l" t="t" r="r" b="b"/>
            <a:pathLst>
              <a:path w="10114434" h="5683026">
                <a:moveTo>
                  <a:pt x="0" y="0"/>
                </a:moveTo>
                <a:lnTo>
                  <a:pt x="10114433" y="0"/>
                </a:lnTo>
                <a:lnTo>
                  <a:pt x="10114433" y="5683026"/>
                </a:lnTo>
                <a:lnTo>
                  <a:pt x="0" y="56830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144000" y="381617"/>
            <a:ext cx="9360469" cy="127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287"/>
              </a:lnSpc>
            </a:pPr>
            <a:r>
              <a:rPr lang="en-US" sz="8296" spc="-132">
                <a:solidFill>
                  <a:srgbClr val="03387C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LIMAK HOTELS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134588" y="2058711"/>
            <a:ext cx="9124712" cy="2319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8026" lvl="1" indent="-474013" algn="l">
              <a:lnSpc>
                <a:spcPts val="6147"/>
              </a:lnSpc>
              <a:buFont typeface="Arial"/>
              <a:buChar char="•"/>
            </a:pPr>
            <a:r>
              <a:rPr lang="en-US" sz="4800" b="1">
                <a:solidFill>
                  <a:srgbClr val="FFFFFF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Luxus kategóriás üdülőhelyek</a:t>
            </a:r>
          </a:p>
          <a:p>
            <a:pPr marL="948026" lvl="1" indent="-474013" algn="l">
              <a:lnSpc>
                <a:spcPts val="6147"/>
              </a:lnSpc>
              <a:buFont typeface="Arial"/>
              <a:buChar char="•"/>
            </a:pPr>
            <a:r>
              <a:rPr lang="en-US" sz="4800" b="1">
                <a:solidFill>
                  <a:srgbClr val="FFFFFF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7 szálloda</a:t>
            </a:r>
          </a:p>
          <a:p>
            <a:pPr marL="948026" lvl="1" indent="-474013" algn="l">
              <a:lnSpc>
                <a:spcPts val="6147"/>
              </a:lnSpc>
              <a:buFont typeface="Arial"/>
              <a:buChar char="•"/>
            </a:pPr>
            <a:r>
              <a:rPr lang="en-US" sz="4800" b="1">
                <a:solidFill>
                  <a:srgbClr val="FFFFFF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Tengerparti régiókban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831411"/>
            <a:ext cx="7105888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  <a:spcBef>
                <a:spcPct val="0"/>
              </a:spcBef>
            </a:pPr>
            <a:r>
              <a:rPr lang="en-US" sz="4800" b="1">
                <a:solidFill>
                  <a:srgbClr val="000000"/>
                </a:solidFill>
                <a:latin typeface="Baskerville Old Face" panose="02020602080505020303" pitchFamily="18" charset="0"/>
                <a:ea typeface="Canva Sans Bold"/>
                <a:cs typeface="Canva Sans Bold"/>
                <a:sym typeface="Canva Sans Bold"/>
              </a:rPr>
              <a:t>Limak Lara Deluxe Hotel &amp; Resort*****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22799" y="7585593"/>
            <a:ext cx="9976228" cy="2544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1338" lvl="1" indent="-515669" algn="l">
              <a:lnSpc>
                <a:spcPts val="6687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Ultra All Inclusive</a:t>
            </a:r>
          </a:p>
          <a:p>
            <a:pPr marL="1031338" lvl="1" indent="-515669" algn="l">
              <a:lnSpc>
                <a:spcPts val="6687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Saját tengerpart</a:t>
            </a:r>
          </a:p>
          <a:p>
            <a:pPr marL="1031338" lvl="1" indent="-515669" algn="l">
              <a:lnSpc>
                <a:spcPts val="6687"/>
              </a:lnSpc>
              <a:buFont typeface="Arial"/>
              <a:buChar char="•"/>
            </a:pPr>
            <a:r>
              <a:rPr lang="en-US" sz="5400" b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Főszezonban teltház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29800" y="5891011"/>
            <a:ext cx="7644240" cy="1339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000000"/>
                </a:solidFill>
                <a:latin typeface="Baskerville Old Face" panose="02020602080505020303" pitchFamily="18" charset="0"/>
                <a:ea typeface="Canva Sans Bold"/>
                <a:cs typeface="Canva Sans Bold"/>
                <a:sym typeface="Canva Sans Bold"/>
              </a:rPr>
              <a:t>Limak</a:t>
            </a:r>
            <a:r>
              <a:rPr lang="en-US" sz="4800" b="1" dirty="0">
                <a:solidFill>
                  <a:srgbClr val="000000"/>
                </a:solidFill>
                <a:latin typeface="Baskerville Old Face" panose="02020602080505020303" pitchFamily="18" charset="0"/>
                <a:ea typeface="Canva Sans Bold"/>
                <a:cs typeface="Canva Sans Bold"/>
                <a:sym typeface="Canva Sans Bold"/>
              </a:rPr>
              <a:t> Atlantis Deluxe</a:t>
            </a:r>
            <a:r>
              <a:rPr lang="en-US" sz="4800" b="1" u="sng" dirty="0">
                <a:solidFill>
                  <a:srgbClr val="000000"/>
                </a:solidFill>
                <a:latin typeface="Baskerville Old Face" panose="02020602080505020303" pitchFamily="18" charset="0"/>
                <a:ea typeface="Canva Sans Bold"/>
                <a:cs typeface="Canva Sans Bold"/>
                <a:sym typeface="Canva Sans Bold"/>
                <a:hlinkClick r:id="rId3" tooltip="https://www.google.com/search?sca_esv=7b56bce38958bc43&amp;sxsrf=ANbL-n7cNcyBl0Rnh_QTsHb0w5pmpFRDwQ:1779174560714&amp;q=Limak+Atlantis+Deluxe+Hotel+%26+Resort&amp;si=AL3DRZELanY_V96Y0q8q1FLKlfOvH_NlT58VxGyuYFaMYKzFM0XdJcRJb5cv2ZNt2NXqKlhJKF5GnNzdqrJcPomCA_jtOHdanPpLeldOrbOWqgjIUVZOrl8LupS8JU2xlTns8ZYgRLzomnqswnm66Wx9VwCI59KDGw%3D%3D&amp;sa=X&amp;ved=2ahUKEwjA9bzd5cSUAxVH-QIHHVSlELsQ_coHegQIKRAB"/>
              </a:rPr>
              <a:t> </a:t>
            </a:r>
            <a:r>
              <a:rPr lang="en-US" sz="4800" b="1" dirty="0">
                <a:solidFill>
                  <a:srgbClr val="000000"/>
                </a:solidFill>
                <a:latin typeface="Baskerville Old Face" panose="02020602080505020303" pitchFamily="18" charset="0"/>
                <a:ea typeface="Canva Sans Bold"/>
                <a:cs typeface="Canva Sans Bold"/>
                <a:sym typeface="Canva Sans Bold"/>
              </a:rPr>
              <a:t>Hotel &amp; Resort*****</a:t>
            </a:r>
            <a:endParaRPr lang="en-US" sz="4800" b="1" dirty="0">
              <a:solidFill>
                <a:srgbClr val="000000"/>
              </a:solidFill>
              <a:latin typeface="Baskerville Old Face" panose="02020602080505020303" pitchFamily="18" charset="0"/>
              <a:ea typeface="Canva Sans Bold"/>
              <a:cs typeface="Canva Sans Bold"/>
              <a:sym typeface="Canva Sans Bold"/>
              <a:hlinkClick r:id="rId3" tooltip="https://www.google.com/search?sca_esv=7b56bce38958bc43&amp;sxsrf=ANbL-n7cNcyBl0Rnh_QTsHb0w5pmpFRDwQ:1779174560714&amp;q=Limak+Atlantis+Deluxe+Hotel+%26+Resort&amp;si=AL3DRZELanY_V96Y0q8q1FLKlfOvH_NlT58VxGyuYFaMYKzFM0XdJcRJb5cv2ZNt2NXqKlhJKF5GnNzdqrJcPomCA_jtOHdanPpLeldOrbOWqgjIUVZOrl8LupS8JU2xlTns8ZYgRLzomnqswnm66Wx9VwCI59KDGw%3D%3D&amp;sa=X&amp;ved=2ahUKEwjA9bzd5cSUAxVH-QIHHVSlELsQ_coHegQIKRAB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07158" y="7585593"/>
            <a:ext cx="9360469" cy="251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012274" lvl="1" indent="-506137" algn="l">
              <a:lnSpc>
                <a:spcPts val="6564"/>
              </a:lnSpc>
              <a:buFont typeface="Arial"/>
              <a:buChar char="•"/>
            </a:pPr>
            <a:r>
              <a:rPr lang="en-US" sz="5400" b="1" dirty="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All inclusive </a:t>
            </a:r>
            <a:r>
              <a:rPr lang="en-US" sz="5400" b="1" dirty="0" err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családi</a:t>
            </a:r>
            <a:r>
              <a:rPr lang="en-US" sz="5400" b="1" dirty="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resort</a:t>
            </a:r>
          </a:p>
          <a:p>
            <a:pPr marL="1012274" lvl="1" indent="-506137" algn="l">
              <a:lnSpc>
                <a:spcPts val="6564"/>
              </a:lnSpc>
              <a:buFont typeface="Arial"/>
              <a:buChar char="•"/>
            </a:pPr>
            <a:r>
              <a:rPr lang="en-US" sz="5400" b="1" dirty="0" err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Atlantisz</a:t>
            </a:r>
            <a:r>
              <a:rPr lang="en-US" sz="5400" b="1" dirty="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elveszett</a:t>
            </a:r>
            <a:r>
              <a:rPr lang="en-US" sz="5400" b="1" dirty="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városa</a:t>
            </a:r>
            <a:endParaRPr lang="en-US" sz="5400" b="1" dirty="0">
              <a:solidFill>
                <a:srgbClr val="03387C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1012274" lvl="1" indent="-506137" algn="l">
              <a:lnSpc>
                <a:spcPts val="6564"/>
              </a:lnSpc>
              <a:buFont typeface="Arial"/>
              <a:buChar char="•"/>
            </a:pPr>
            <a:r>
              <a:rPr lang="en-US" sz="5400" b="1" dirty="0" err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Betöltött</a:t>
            </a:r>
            <a:r>
              <a:rPr lang="en-US" sz="5400" b="1" dirty="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5400" b="1" dirty="0" err="1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pozíciók</a:t>
            </a:r>
            <a:endParaRPr lang="en-US" sz="5400" b="1" dirty="0">
              <a:solidFill>
                <a:srgbClr val="03387C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77176" y="295800"/>
            <a:ext cx="3924030" cy="4693024"/>
            <a:chOff x="0" y="0"/>
            <a:chExt cx="742191" cy="887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2191" cy="887639"/>
            </a:xfrm>
            <a:custGeom>
              <a:avLst/>
              <a:gdLst/>
              <a:ahLst/>
              <a:cxnLst/>
              <a:rect l="l" t="t" r="r" b="b"/>
              <a:pathLst>
                <a:path w="742191" h="887639">
                  <a:moveTo>
                    <a:pt x="0" y="0"/>
                  </a:moveTo>
                  <a:lnTo>
                    <a:pt x="742191" y="0"/>
                  </a:lnTo>
                  <a:lnTo>
                    <a:pt x="742191" y="887639"/>
                  </a:lnTo>
                  <a:lnTo>
                    <a:pt x="0" y="887639"/>
                  </a:lnTo>
                  <a:close/>
                </a:path>
              </a:pathLst>
            </a:custGeom>
            <a:blipFill>
              <a:blip r:embed="rId2"/>
              <a:stretch>
                <a:fillRect t="-5742" b="-574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069442" y="5418249"/>
            <a:ext cx="6991633" cy="5228041"/>
            <a:chOff x="0" y="0"/>
            <a:chExt cx="903787" cy="6758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03787" cy="675813"/>
            </a:xfrm>
            <a:custGeom>
              <a:avLst/>
              <a:gdLst/>
              <a:ahLst/>
              <a:cxnLst/>
              <a:rect l="l" t="t" r="r" b="b"/>
              <a:pathLst>
                <a:path w="903787" h="675813">
                  <a:moveTo>
                    <a:pt x="0" y="0"/>
                  </a:moveTo>
                  <a:lnTo>
                    <a:pt x="903787" y="0"/>
                  </a:lnTo>
                  <a:lnTo>
                    <a:pt x="903787" y="675813"/>
                  </a:lnTo>
                  <a:lnTo>
                    <a:pt x="0" y="675813"/>
                  </a:lnTo>
                  <a:close/>
                </a:path>
              </a:pathLst>
            </a:custGeom>
            <a:blipFill>
              <a:blip r:embed="rId3"/>
              <a:stretch>
                <a:fillRect l="-269" r="-269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6901205" y="0"/>
            <a:ext cx="1386795" cy="10287000"/>
            <a:chOff x="0" y="0"/>
            <a:chExt cx="365246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5246" cy="2709333"/>
            </a:xfrm>
            <a:custGeom>
              <a:avLst/>
              <a:gdLst/>
              <a:ahLst/>
              <a:cxnLst/>
              <a:rect l="l" t="t" r="r" b="b"/>
              <a:pathLst>
                <a:path w="365246" h="2709333">
                  <a:moveTo>
                    <a:pt x="0" y="0"/>
                  </a:moveTo>
                  <a:lnTo>
                    <a:pt x="365246" y="0"/>
                  </a:lnTo>
                  <a:lnTo>
                    <a:pt x="36524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3387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6524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81000" y="2400300"/>
            <a:ext cx="10485596" cy="842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6000">
                <a:solidFill>
                  <a:srgbClr val="03387C"/>
                </a:solidFill>
                <a:latin typeface="Baskerville Old Face" panose="02020602080505020303" pitchFamily="18" charset="0"/>
                <a:ea typeface="Open Sans Bold"/>
                <a:cs typeface="Open Sans Bold"/>
                <a:sym typeface="Open Sans Bold"/>
              </a:rPr>
              <a:t>      </a:t>
            </a:r>
            <a:r>
              <a:rPr lang="en-US" sz="6000" b="1">
                <a:solidFill>
                  <a:srgbClr val="03387C"/>
                </a:solidFill>
                <a:latin typeface="Baskerville Old Face" panose="02020602080505020303" pitchFamily="18" charset="0"/>
                <a:ea typeface="Open Sans Bold"/>
                <a:cs typeface="Open Sans Bold"/>
                <a:sym typeface="Open Sans Bold"/>
              </a:rPr>
              <a:t>Feladatok</a:t>
            </a:r>
            <a:endParaRPr lang="hu-HU" sz="6000" b="1">
              <a:solidFill>
                <a:srgbClr val="03387C"/>
              </a:solidFill>
              <a:latin typeface="Baskerville Old Face" panose="02020602080505020303" pitchFamily="18" charset="0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7279"/>
              </a:lnSpc>
            </a:pPr>
            <a:endParaRPr lang="en-US" sz="6000" b="1">
              <a:solidFill>
                <a:srgbClr val="03387C"/>
              </a:solidFill>
              <a:latin typeface="Baskerville Old Face" panose="02020602080505020303" pitchFamily="18" charset="0"/>
              <a:ea typeface="Open Sans Bold"/>
              <a:cs typeface="Open Sans Bold"/>
              <a:sym typeface="Open Sans Bold"/>
            </a:endParaRP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6000">
                <a:solidFill>
                  <a:srgbClr val="03387C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Étterem előkészítése, takarítás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6000">
                <a:solidFill>
                  <a:srgbClr val="03387C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Készletek feltöltése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6000">
                <a:solidFill>
                  <a:srgbClr val="03387C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Friss gyümölcs darabolása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6000">
                <a:solidFill>
                  <a:srgbClr val="03387C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Pult mögötti jelenlét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6000">
                <a:solidFill>
                  <a:srgbClr val="03387C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Italok felszolgálása</a:t>
            </a:r>
          </a:p>
          <a:p>
            <a:pPr marL="1122679" lvl="1" indent="-561340" algn="l">
              <a:lnSpc>
                <a:spcPts val="7279"/>
              </a:lnSpc>
              <a:buFont typeface="Arial"/>
              <a:buChar char="•"/>
            </a:pPr>
            <a:r>
              <a:rPr lang="en-US" sz="6000">
                <a:solidFill>
                  <a:srgbClr val="03387C"/>
                </a:solidFill>
                <a:latin typeface="Times New Roman" panose="02020603050405020304" pitchFamily="18" charset="0"/>
                <a:ea typeface="Open Sans"/>
                <a:cs typeface="Times New Roman" panose="02020603050405020304" pitchFamily="18" charset="0"/>
                <a:sym typeface="Open Sans"/>
              </a:rPr>
              <a:t>Vendégek kiszolgálása</a:t>
            </a:r>
          </a:p>
          <a:p>
            <a:pPr algn="ctr">
              <a:lnSpc>
                <a:spcPts val="7279"/>
              </a:lnSpc>
            </a:pPr>
            <a:endParaRPr lang="en-US" sz="6000">
              <a:solidFill>
                <a:srgbClr val="03387C"/>
              </a:solidFill>
              <a:latin typeface="Baskerville Old Face" panose="02020602080505020303" pitchFamily="18" charset="0"/>
              <a:ea typeface="Open Sans"/>
              <a:cs typeface="Open Sans"/>
              <a:sym typeface="Open Sans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8700" y="776753"/>
            <a:ext cx="10203777" cy="1256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59"/>
              </a:lnSpc>
            </a:pPr>
            <a:r>
              <a:rPr lang="en-US" sz="8112" spc="-129">
                <a:solidFill>
                  <a:srgbClr val="03387C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FELSZOLGÁLÓ  / BÁR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797715" cy="5729433"/>
            <a:chOff x="0" y="0"/>
            <a:chExt cx="588365" cy="887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8365" cy="887639"/>
            </a:xfrm>
            <a:custGeom>
              <a:avLst/>
              <a:gdLst/>
              <a:ahLst/>
              <a:cxnLst/>
              <a:rect l="l" t="t" r="r" b="b"/>
              <a:pathLst>
                <a:path w="588365" h="887639">
                  <a:moveTo>
                    <a:pt x="0" y="0"/>
                  </a:moveTo>
                  <a:lnTo>
                    <a:pt x="588365" y="0"/>
                  </a:lnTo>
                  <a:lnTo>
                    <a:pt x="588365" y="887639"/>
                  </a:lnTo>
                  <a:lnTo>
                    <a:pt x="0" y="887639"/>
                  </a:lnTo>
                  <a:close/>
                </a:path>
              </a:pathLst>
            </a:custGeom>
            <a:blipFill>
              <a:blip r:embed="rId2"/>
              <a:stretch>
                <a:fillRect l="-6505" r="-650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0" y="5941114"/>
            <a:ext cx="3797715" cy="4345886"/>
            <a:chOff x="0" y="0"/>
            <a:chExt cx="588365" cy="6732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8365" cy="673291"/>
            </a:xfrm>
            <a:custGeom>
              <a:avLst/>
              <a:gdLst/>
              <a:ahLst/>
              <a:cxnLst/>
              <a:rect l="l" t="t" r="r" b="b"/>
              <a:pathLst>
                <a:path w="588365" h="673291">
                  <a:moveTo>
                    <a:pt x="0" y="0"/>
                  </a:moveTo>
                  <a:lnTo>
                    <a:pt x="588365" y="0"/>
                  </a:lnTo>
                  <a:lnTo>
                    <a:pt x="588365" y="673291"/>
                  </a:lnTo>
                  <a:lnTo>
                    <a:pt x="0" y="673291"/>
                  </a:lnTo>
                  <a:close/>
                </a:path>
              </a:pathLst>
            </a:custGeom>
            <a:blipFill>
              <a:blip r:embed="rId3"/>
              <a:stretch>
                <a:fillRect l="-26382" r="-26382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3977501" y="4557567"/>
            <a:ext cx="3797715" cy="5729433"/>
            <a:chOff x="0" y="0"/>
            <a:chExt cx="588365" cy="88763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8365" cy="887639"/>
            </a:xfrm>
            <a:custGeom>
              <a:avLst/>
              <a:gdLst/>
              <a:ahLst/>
              <a:cxnLst/>
              <a:rect l="l" t="t" r="r" b="b"/>
              <a:pathLst>
                <a:path w="588365" h="887639">
                  <a:moveTo>
                    <a:pt x="0" y="0"/>
                  </a:moveTo>
                  <a:lnTo>
                    <a:pt x="588365" y="0"/>
                  </a:lnTo>
                  <a:lnTo>
                    <a:pt x="588365" y="887639"/>
                  </a:lnTo>
                  <a:lnTo>
                    <a:pt x="0" y="887639"/>
                  </a:lnTo>
                  <a:close/>
                </a:path>
              </a:pathLst>
            </a:custGeom>
            <a:blipFill>
              <a:blip r:embed="rId4"/>
              <a:stretch>
                <a:fillRect l="-6505" r="-650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3977501" y="0"/>
            <a:ext cx="3797715" cy="4345886"/>
            <a:chOff x="0" y="0"/>
            <a:chExt cx="588365" cy="6732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8365" cy="673291"/>
            </a:xfrm>
            <a:custGeom>
              <a:avLst/>
              <a:gdLst/>
              <a:ahLst/>
              <a:cxnLst/>
              <a:rect l="l" t="t" r="r" b="b"/>
              <a:pathLst>
                <a:path w="588365" h="673291">
                  <a:moveTo>
                    <a:pt x="0" y="0"/>
                  </a:moveTo>
                  <a:lnTo>
                    <a:pt x="588365" y="0"/>
                  </a:lnTo>
                  <a:lnTo>
                    <a:pt x="588365" y="673291"/>
                  </a:lnTo>
                  <a:lnTo>
                    <a:pt x="0" y="673291"/>
                  </a:lnTo>
                  <a:close/>
                </a:path>
              </a:pathLst>
            </a:custGeom>
            <a:blipFill>
              <a:blip r:embed="rId5"/>
              <a:stretch>
                <a:fillRect t="-8328" b="-83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8632015" y="347626"/>
            <a:ext cx="10229693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06"/>
              </a:lnSpc>
            </a:pPr>
            <a:r>
              <a:rPr lang="en-US" sz="9198" spc="-147">
                <a:solidFill>
                  <a:srgbClr val="03387C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HOUSEKEEPING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500855" y="2417718"/>
            <a:ext cx="8796545" cy="6604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453"/>
              </a:lnSpc>
            </a:pPr>
            <a:r>
              <a:rPr lang="en-US" sz="6000" b="1">
                <a:solidFill>
                  <a:srgbClr val="03387C"/>
                </a:solidFill>
                <a:latin typeface="Baskerville Old Face" panose="02020602080505020303" pitchFamily="18" charset="0"/>
                <a:ea typeface="Canva Sans Bold"/>
                <a:cs typeface="Canva Sans Bold"/>
                <a:sym typeface="Canva Sans Bold"/>
              </a:rPr>
              <a:t>      </a:t>
            </a:r>
            <a:r>
              <a:rPr lang="en-US" sz="6000" b="1">
                <a:solidFill>
                  <a:srgbClr val="03387C"/>
                </a:solidFill>
                <a:latin typeface="Times New Roman" panose="02020603050405020304" pitchFamily="18" charset="0"/>
                <a:ea typeface="Canva Sans Bold"/>
                <a:cs typeface="Times New Roman" panose="02020603050405020304" pitchFamily="18" charset="0"/>
                <a:sym typeface="Canva Sans Bold"/>
              </a:rPr>
              <a:t>Feladatok</a:t>
            </a:r>
            <a:endParaRPr lang="hu-HU" sz="6000" b="1">
              <a:solidFill>
                <a:srgbClr val="03387C"/>
              </a:solidFill>
              <a:latin typeface="Times New Roman" panose="02020603050405020304" pitchFamily="18" charset="0"/>
              <a:ea typeface="Canva Sans Bold"/>
              <a:cs typeface="Times New Roman" panose="02020603050405020304" pitchFamily="18" charset="0"/>
              <a:sym typeface="Canva Sans Bold"/>
            </a:endParaRPr>
          </a:p>
          <a:p>
            <a:pPr algn="l">
              <a:lnSpc>
                <a:spcPts val="6453"/>
              </a:lnSpc>
            </a:pPr>
            <a:endParaRPr lang="en-US" sz="6000" b="1">
              <a:solidFill>
                <a:srgbClr val="03387C"/>
              </a:solidFill>
              <a:latin typeface="Times New Roman" panose="02020603050405020304" pitchFamily="18" charset="0"/>
              <a:ea typeface="Canva Sans Bold"/>
              <a:cs typeface="Times New Roman" panose="02020603050405020304" pitchFamily="18" charset="0"/>
              <a:sym typeface="Canva Sans Bold"/>
            </a:endParaRPr>
          </a:p>
          <a:p>
            <a:pPr marL="995176" lvl="1" indent="-497588" algn="l">
              <a:lnSpc>
                <a:spcPts val="6453"/>
              </a:lnSpc>
              <a:buFont typeface="Arial"/>
              <a:buChar char="•"/>
            </a:pPr>
            <a:r>
              <a:rPr lang="en-US" sz="480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Szobák, folyosók takarítása</a:t>
            </a:r>
          </a:p>
          <a:p>
            <a:pPr marL="995176" lvl="1" indent="-497588" algn="l">
              <a:lnSpc>
                <a:spcPts val="6453"/>
              </a:lnSpc>
              <a:buFont typeface="Arial"/>
              <a:buChar char="•"/>
            </a:pPr>
            <a:r>
              <a:rPr lang="en-US" sz="480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Törölközők hajtogatása</a:t>
            </a:r>
          </a:p>
          <a:p>
            <a:pPr marL="995176" lvl="1" indent="-497588" algn="l">
              <a:lnSpc>
                <a:spcPts val="6453"/>
              </a:lnSpc>
              <a:buFont typeface="Arial"/>
              <a:buChar char="•"/>
            </a:pPr>
            <a:r>
              <a:rPr lang="en-US" sz="480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Porszívózás, felmosás</a:t>
            </a:r>
          </a:p>
          <a:p>
            <a:pPr marL="995176" lvl="1" indent="-497588" algn="l">
              <a:lnSpc>
                <a:spcPts val="6453"/>
              </a:lnSpc>
              <a:buFont typeface="Arial"/>
              <a:buChar char="•"/>
            </a:pPr>
            <a:r>
              <a:rPr lang="en-US" sz="480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Vendégigények kezelése</a:t>
            </a:r>
          </a:p>
          <a:p>
            <a:pPr marL="995176" lvl="1" indent="-497588" algn="l">
              <a:lnSpc>
                <a:spcPts val="6453"/>
              </a:lnSpc>
              <a:buFont typeface="Arial"/>
              <a:buChar char="•"/>
            </a:pPr>
            <a:r>
              <a:rPr lang="en-US" sz="4800">
                <a:solidFill>
                  <a:srgbClr val="03387C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Hibák és karbantartási problémák jelzése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8851" y="6735053"/>
            <a:ext cx="5476002" cy="3551947"/>
          </a:xfrm>
          <a:custGeom>
            <a:avLst/>
            <a:gdLst/>
            <a:ahLst/>
            <a:cxnLst/>
            <a:rect l="l" t="t" r="r" b="b"/>
            <a:pathLst>
              <a:path w="5476002" h="3551947">
                <a:moveTo>
                  <a:pt x="0" y="0"/>
                </a:moveTo>
                <a:lnTo>
                  <a:pt x="5476003" y="0"/>
                </a:lnTo>
                <a:lnTo>
                  <a:pt x="5476003" y="3551947"/>
                </a:lnTo>
                <a:lnTo>
                  <a:pt x="0" y="3551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85" b="-8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29800" y="0"/>
            <a:ext cx="5158200" cy="3397133"/>
          </a:xfrm>
          <a:custGeom>
            <a:avLst/>
            <a:gdLst/>
            <a:ahLst/>
            <a:cxnLst/>
            <a:rect l="l" t="t" r="r" b="b"/>
            <a:pathLst>
              <a:path w="5158200" h="3397133">
                <a:moveTo>
                  <a:pt x="0" y="0"/>
                </a:moveTo>
                <a:lnTo>
                  <a:pt x="5158200" y="0"/>
                </a:lnTo>
                <a:lnTo>
                  <a:pt x="5158200" y="3397133"/>
                </a:lnTo>
                <a:lnTo>
                  <a:pt x="0" y="33971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26" b="-453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21480" y="2764433"/>
            <a:ext cx="3566455" cy="4603320"/>
          </a:xfrm>
          <a:custGeom>
            <a:avLst/>
            <a:gdLst/>
            <a:ahLst/>
            <a:cxnLst/>
            <a:rect l="l" t="t" r="r" b="b"/>
            <a:pathLst>
              <a:path w="3566455" h="4603320">
                <a:moveTo>
                  <a:pt x="0" y="0"/>
                </a:moveTo>
                <a:lnTo>
                  <a:pt x="3566456" y="0"/>
                </a:lnTo>
                <a:lnTo>
                  <a:pt x="3566456" y="4603320"/>
                </a:lnTo>
                <a:lnTo>
                  <a:pt x="0" y="4603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44683" y="2171700"/>
            <a:ext cx="9676797" cy="7053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41033" lvl="1" indent="-420516" algn="l">
              <a:lnSpc>
                <a:spcPts val="5453"/>
              </a:lnSpc>
              <a:buFont typeface="Arial"/>
              <a:buChar char="•"/>
            </a:pP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eggeli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meeting -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animátor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room</a:t>
            </a:r>
          </a:p>
          <a:p>
            <a:pPr marL="841033" lvl="1" indent="-420516" algn="l">
              <a:lnSpc>
                <a:spcPts val="5453"/>
              </a:lnSpc>
              <a:buFont typeface="Arial"/>
              <a:buChar char="•"/>
            </a:pP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ntertainment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pult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841033" lvl="1" indent="-420516" algn="l">
              <a:lnSpc>
                <a:spcPts val="5453"/>
              </a:lnSpc>
              <a:buFont typeface="Arial"/>
              <a:buChar char="•"/>
            </a:pP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uest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contact (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tájékoztatás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a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programokról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)</a:t>
            </a:r>
          </a:p>
          <a:p>
            <a:pPr marL="841033" lvl="1" indent="-420516" algn="l">
              <a:lnSpc>
                <a:spcPts val="5453"/>
              </a:lnSpc>
              <a:buFont typeface="Arial"/>
              <a:buChar char="•"/>
            </a:pP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endégek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aktivizálása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(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beöltözés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szórakoztatás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)</a:t>
            </a:r>
          </a:p>
          <a:p>
            <a:pPr marL="841033" lvl="1" indent="-420516" algn="l">
              <a:lnSpc>
                <a:spcPts val="5453"/>
              </a:lnSpc>
              <a:buFont typeface="Arial"/>
              <a:buChar char="•"/>
            </a:pP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port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programok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lebonyolítása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 Boccia,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vízi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torna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jóga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darts,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strandröplabda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</a:t>
            </a: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v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ersenyek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,…</a:t>
            </a:r>
          </a:p>
          <a:p>
            <a:pPr marL="841033" lvl="1" indent="-420516" algn="l">
              <a:lnSpc>
                <a:spcPts val="5453"/>
              </a:lnSpc>
              <a:buFont typeface="Arial"/>
              <a:buChar char="•"/>
            </a:pPr>
            <a:r>
              <a:rPr lang="hu-HU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rogramok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(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showműsorok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disco)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05000" y="358092"/>
            <a:ext cx="11720207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5"/>
              </a:lnSpc>
            </a:pPr>
            <a:r>
              <a:rPr lang="en-US" sz="9254" spc="-148">
                <a:solidFill>
                  <a:srgbClr val="000000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 </a:t>
            </a:r>
            <a:r>
              <a:rPr lang="en-US" sz="9254" spc="-148">
                <a:solidFill>
                  <a:schemeClr val="tx2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ANIMÁTOR</a:t>
            </a:r>
          </a:p>
        </p:txBody>
      </p:sp>
      <p:sp>
        <p:nvSpPr>
          <p:cNvPr id="7" name="Freeform 7"/>
          <p:cNvSpPr/>
          <p:nvPr/>
        </p:nvSpPr>
        <p:spPr>
          <a:xfrm>
            <a:off x="14056743" y="3494952"/>
            <a:ext cx="4231257" cy="3142282"/>
          </a:xfrm>
          <a:custGeom>
            <a:avLst/>
            <a:gdLst/>
            <a:ahLst/>
            <a:cxnLst/>
            <a:rect l="l" t="t" r="r" b="b"/>
            <a:pathLst>
              <a:path w="4231257" h="3142282">
                <a:moveTo>
                  <a:pt x="0" y="0"/>
                </a:moveTo>
                <a:lnTo>
                  <a:pt x="4231257" y="0"/>
                </a:lnTo>
                <a:lnTo>
                  <a:pt x="4231257" y="3142282"/>
                </a:lnTo>
                <a:lnTo>
                  <a:pt x="0" y="31422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600" y="1971201"/>
            <a:ext cx="12115800" cy="76343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eggeli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meeting-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animátor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room</a:t>
            </a: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T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akarítás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G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uest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contact – Mini </a:t>
            </a:r>
            <a:r>
              <a:rPr lang="en-US" sz="4400" b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Club népszer</a:t>
            </a:r>
            <a:r>
              <a:rPr lang="hu-HU" sz="4400" b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ű</a:t>
            </a:r>
            <a:r>
              <a:rPr lang="en-US" sz="4400" b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sítése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DIY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foglalkozások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játékok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előkészítés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J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átékok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lebonyolítása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xtra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foglalkozások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Ü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nnepnapok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- ,,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majális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”</a:t>
            </a: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K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apcsolattartás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a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szülőkkel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Á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ru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átvétele</a:t>
            </a:r>
            <a:endParaRPr lang="en-US" sz="4400" b="1" dirty="0">
              <a:solidFill>
                <a:schemeClr val="tx2"/>
              </a:solidFill>
              <a:latin typeface="Times New Roman" panose="02020603050405020304" pitchFamily="18" charset="0"/>
              <a:ea typeface="Canva Sans"/>
              <a:cs typeface="Times New Roman" panose="02020603050405020304" pitchFamily="18" charset="0"/>
              <a:sym typeface="Canva Sans"/>
            </a:endParaRPr>
          </a:p>
          <a:p>
            <a:pPr marL="918913" lvl="1" indent="-459456" algn="l">
              <a:lnSpc>
                <a:spcPts val="5958"/>
              </a:lnSpc>
              <a:buFont typeface="Arial"/>
              <a:buChar char="•"/>
            </a:pPr>
            <a:r>
              <a:rPr lang="hu-HU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E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sti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programok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(</a:t>
            </a:r>
            <a:r>
              <a:rPr lang="en-US" sz="4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showműsorok</a:t>
            </a:r>
            <a:r>
              <a:rPr lang="en-US" sz="4400" b="1" dirty="0">
                <a:solidFill>
                  <a:schemeClr val="tx2"/>
                </a:solidFill>
                <a:latin typeface="Times New Roman" panose="02020603050405020304" pitchFamily="18" charset="0"/>
                <a:ea typeface="Canva Sans"/>
                <a:cs typeface="Times New Roman" panose="02020603050405020304" pitchFamily="18" charset="0"/>
                <a:sym typeface="Canva Sans"/>
              </a:rPr>
              <a:t>, disco)</a:t>
            </a:r>
          </a:p>
        </p:txBody>
      </p:sp>
      <p:sp>
        <p:nvSpPr>
          <p:cNvPr id="3" name="Freeform 3"/>
          <p:cNvSpPr/>
          <p:nvPr/>
        </p:nvSpPr>
        <p:spPr>
          <a:xfrm>
            <a:off x="13177647" y="5191394"/>
            <a:ext cx="5110353" cy="5095606"/>
          </a:xfrm>
          <a:custGeom>
            <a:avLst/>
            <a:gdLst/>
            <a:ahLst/>
            <a:cxnLst/>
            <a:rect l="l" t="t" r="r" b="b"/>
            <a:pathLst>
              <a:path w="5110353" h="5095606">
                <a:moveTo>
                  <a:pt x="0" y="0"/>
                </a:moveTo>
                <a:lnTo>
                  <a:pt x="5110353" y="0"/>
                </a:lnTo>
                <a:lnTo>
                  <a:pt x="5110353" y="5095606"/>
                </a:lnTo>
                <a:lnTo>
                  <a:pt x="0" y="50956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7" t="-2169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763577" y="328113"/>
            <a:ext cx="6279282" cy="4567636"/>
          </a:xfrm>
          <a:custGeom>
            <a:avLst/>
            <a:gdLst/>
            <a:ahLst/>
            <a:cxnLst/>
            <a:rect l="l" t="t" r="r" b="b"/>
            <a:pathLst>
              <a:path w="6279282" h="4567636">
                <a:moveTo>
                  <a:pt x="0" y="0"/>
                </a:moveTo>
                <a:lnTo>
                  <a:pt x="6279282" y="0"/>
                </a:lnTo>
                <a:lnTo>
                  <a:pt x="6279282" y="4567636"/>
                </a:lnTo>
                <a:lnTo>
                  <a:pt x="0" y="45676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9724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559018" y="5134956"/>
            <a:ext cx="2409118" cy="5152044"/>
          </a:xfrm>
          <a:custGeom>
            <a:avLst/>
            <a:gdLst/>
            <a:ahLst/>
            <a:cxnLst/>
            <a:rect l="l" t="t" r="r" b="b"/>
            <a:pathLst>
              <a:path w="2409118" h="5152044">
                <a:moveTo>
                  <a:pt x="0" y="0"/>
                </a:moveTo>
                <a:lnTo>
                  <a:pt x="2409118" y="0"/>
                </a:lnTo>
                <a:lnTo>
                  <a:pt x="2409118" y="5152044"/>
                </a:lnTo>
                <a:lnTo>
                  <a:pt x="0" y="5152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087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98436" y="299538"/>
            <a:ext cx="11720207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475"/>
              </a:lnSpc>
            </a:pPr>
            <a:r>
              <a:rPr lang="en-US" sz="9254" spc="-148">
                <a:solidFill>
                  <a:srgbClr val="000000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 </a:t>
            </a:r>
            <a:r>
              <a:rPr lang="en-US" sz="9254" spc="-148">
                <a:solidFill>
                  <a:schemeClr val="tx2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ANIMÁTOR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80474" y="4449766"/>
            <a:ext cx="5407526" cy="5837234"/>
          </a:xfrm>
          <a:custGeom>
            <a:avLst/>
            <a:gdLst/>
            <a:ahLst/>
            <a:cxnLst/>
            <a:rect l="l" t="t" r="r" b="b"/>
            <a:pathLst>
              <a:path w="5407526" h="5837234">
                <a:moveTo>
                  <a:pt x="0" y="0"/>
                </a:moveTo>
                <a:lnTo>
                  <a:pt x="5407526" y="0"/>
                </a:lnTo>
                <a:lnTo>
                  <a:pt x="5407526" y="5837234"/>
                </a:lnTo>
                <a:lnTo>
                  <a:pt x="0" y="58372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3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959046" y="240286"/>
            <a:ext cx="5328954" cy="4012327"/>
          </a:xfrm>
          <a:custGeom>
            <a:avLst/>
            <a:gdLst/>
            <a:ahLst/>
            <a:cxnLst/>
            <a:rect l="l" t="t" r="r" b="b"/>
            <a:pathLst>
              <a:path w="5328954" h="4012327">
                <a:moveTo>
                  <a:pt x="0" y="0"/>
                </a:moveTo>
                <a:lnTo>
                  <a:pt x="5328954" y="0"/>
                </a:lnTo>
                <a:lnTo>
                  <a:pt x="5328954" y="4012327"/>
                </a:lnTo>
                <a:lnTo>
                  <a:pt x="0" y="4012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292473" y="6108790"/>
            <a:ext cx="5293199" cy="3985407"/>
          </a:xfrm>
          <a:custGeom>
            <a:avLst/>
            <a:gdLst/>
            <a:ahLst/>
            <a:cxnLst/>
            <a:rect l="l" t="t" r="r" b="b"/>
            <a:pathLst>
              <a:path w="5293199" h="3985407">
                <a:moveTo>
                  <a:pt x="0" y="0"/>
                </a:moveTo>
                <a:lnTo>
                  <a:pt x="5293199" y="0"/>
                </a:lnTo>
                <a:lnTo>
                  <a:pt x="5293199" y="3985407"/>
                </a:lnTo>
                <a:lnTo>
                  <a:pt x="0" y="39854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38200" y="495299"/>
            <a:ext cx="5791200" cy="1144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79"/>
              </a:lnSpc>
            </a:pPr>
            <a:r>
              <a:rPr lang="en-US" sz="8000" b="1" spc="-111">
                <a:solidFill>
                  <a:srgbClr val="03387C"/>
                </a:solidFill>
                <a:latin typeface="Cyrillic Bodoni Bold"/>
                <a:ea typeface="Cyrillic Bodoni Bold"/>
                <a:cs typeface="Cyrillic Bodoni Bold"/>
                <a:sym typeface="Cyrillic Bodoni Bold"/>
              </a:rPr>
              <a:t>RECEPCIÓS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5302" y="2715145"/>
            <a:ext cx="7077171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Check-in</a:t>
            </a: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Check-out</a:t>
            </a: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Problémakezelés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Információnyújtás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Adatrögzítés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Szobák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kezelése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Szobakártyák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kezelése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Canva Sans"/>
            </a:endParaRPr>
          </a:p>
          <a:p>
            <a:pPr marL="970791" lvl="1" indent="-485395" algn="l">
              <a:lnSpc>
                <a:spcPts val="6295"/>
              </a:lnSpc>
              <a:buFont typeface="Arial"/>
              <a:buChar char="•"/>
            </a:pP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Tűzjelző</a:t>
            </a:r>
            <a:r>
              <a:rPr lang="en-US" sz="4800" b="1" dirty="0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 </a:t>
            </a:r>
            <a:r>
              <a:rPr lang="en-US" sz="48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  <a:sym typeface="Canva Sans"/>
              </a:rPr>
              <a:t>kezelése</a:t>
            </a:r>
            <a:endParaRPr lang="en-US" sz="4800" b="1" dirty="0">
              <a:solidFill>
                <a:schemeClr val="tx2"/>
              </a:solidFill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  <a:sym typeface="Canv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38492" y="-266328"/>
            <a:ext cx="7349508" cy="4905796"/>
          </a:xfrm>
          <a:custGeom>
            <a:avLst/>
            <a:gdLst/>
            <a:ahLst/>
            <a:cxnLst/>
            <a:rect l="l" t="t" r="r" b="b"/>
            <a:pathLst>
              <a:path w="7349508" h="4905796">
                <a:moveTo>
                  <a:pt x="0" y="0"/>
                </a:moveTo>
                <a:lnTo>
                  <a:pt x="7349508" y="0"/>
                </a:lnTo>
                <a:lnTo>
                  <a:pt x="7349508" y="4905796"/>
                </a:lnTo>
                <a:lnTo>
                  <a:pt x="0" y="49057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938492" y="4880342"/>
            <a:ext cx="7349508" cy="6005060"/>
          </a:xfrm>
          <a:custGeom>
            <a:avLst/>
            <a:gdLst/>
            <a:ahLst/>
            <a:cxnLst/>
            <a:rect l="l" t="t" r="r" b="b"/>
            <a:pathLst>
              <a:path w="7349508" h="6005060">
                <a:moveTo>
                  <a:pt x="0" y="0"/>
                </a:moveTo>
                <a:lnTo>
                  <a:pt x="7349508" y="0"/>
                </a:lnTo>
                <a:lnTo>
                  <a:pt x="7349508" y="6005059"/>
                </a:lnTo>
                <a:lnTo>
                  <a:pt x="0" y="6005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192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143000" y="266700"/>
            <a:ext cx="9505477" cy="1668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81"/>
              </a:lnSpc>
            </a:pPr>
            <a:r>
              <a:rPr lang="en-US" sz="10711" spc="-171">
                <a:solidFill>
                  <a:srgbClr val="03387C"/>
                </a:solidFill>
                <a:latin typeface="Cyrillic Bodoni"/>
                <a:ea typeface="Cyrillic Bodoni"/>
                <a:cs typeface="Cyrillic Bodoni"/>
                <a:sym typeface="Cyrillic Bodoni"/>
              </a:rPr>
              <a:t>SZAKÁCS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2300870"/>
            <a:ext cx="13164177" cy="69626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Hot kitchen</a:t>
            </a:r>
          </a:p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Látványkonyha</a:t>
            </a:r>
          </a:p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Beach bar</a:t>
            </a:r>
          </a:p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Cukrászat</a:t>
            </a:r>
          </a:p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Pékség</a:t>
            </a:r>
          </a:p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Reggeliztetés</a:t>
            </a:r>
          </a:p>
          <a:p>
            <a:pPr marL="1617739" lvl="1" indent="-808870" algn="l">
              <a:lnSpc>
                <a:spcPts val="7867"/>
              </a:lnSpc>
              <a:buFont typeface="Arial"/>
              <a:buChar char="•"/>
            </a:pPr>
            <a:r>
              <a:rPr lang="en-US" sz="4800" b="1">
                <a:solidFill>
                  <a:srgbClr val="03387C"/>
                </a:solidFill>
                <a:latin typeface="Times New Roman" panose="02020603050405020304" pitchFamily="18" charset="0"/>
                <a:ea typeface="Cormorant Garamond"/>
                <a:cs typeface="Times New Roman" panose="02020603050405020304" pitchFamily="18" charset="0"/>
                <a:sym typeface="Cormorant Garamond"/>
              </a:rPr>
              <a:t>Tálalás és díszítés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304</Words>
  <Application>Microsoft Office PowerPoint</Application>
  <PresentationFormat>Egyéni</PresentationFormat>
  <Paragraphs>99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6" baseType="lpstr">
      <vt:lpstr>Calibri</vt:lpstr>
      <vt:lpstr>Canva Sans</vt:lpstr>
      <vt:lpstr>Montserrat Bold</vt:lpstr>
      <vt:lpstr>Open Sans</vt:lpstr>
      <vt:lpstr>Times New Roman</vt:lpstr>
      <vt:lpstr>Arial</vt:lpstr>
      <vt:lpstr>Cyrillic Bodoni</vt:lpstr>
      <vt:lpstr>Cambria Math</vt:lpstr>
      <vt:lpstr>Cormorant Garamond</vt:lpstr>
      <vt:lpstr>Cyrillic Bodoni Bold</vt:lpstr>
      <vt:lpstr>Baskerville Old Face</vt:lpstr>
      <vt:lpstr>Canva Sans Bold</vt:lpstr>
      <vt:lpstr>Open Sans Bold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Warner &amp; Spencer</dc:title>
  <dc:creator>Tanár</dc:creator>
  <cp:lastModifiedBy>Prém Angéla</cp:lastModifiedBy>
  <cp:revision>8</cp:revision>
  <dcterms:created xsi:type="dcterms:W3CDTF">2006-08-16T00:00:00Z</dcterms:created>
  <dcterms:modified xsi:type="dcterms:W3CDTF">2026-05-20T16:29:52Z</dcterms:modified>
  <dc:identifier>DAHKFrK4XF8</dc:identifier>
</cp:coreProperties>
</file>