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583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877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371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60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64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13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53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405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204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146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3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657F5-33C8-4A76-9C58-E052E394AC37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C9285-36EF-4B3D-A8B3-0FC0008669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29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93296" y="79514"/>
            <a:ext cx="5671930" cy="2953372"/>
          </a:xfrm>
          <a:solidFill>
            <a:schemeClr val="bg1">
              <a:alpha val="66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Cultivating Diversity and Inclusion</a:t>
            </a:r>
            <a:br>
              <a:rPr lang="en-US" dirty="0" smtClean="0"/>
            </a:br>
            <a:r>
              <a:rPr lang="en-US" dirty="0" err="1" smtClean="0"/>
              <a:t>Róma</a:t>
            </a:r>
            <a:r>
              <a:rPr lang="en-US" dirty="0" smtClean="0"/>
              <a:t>, </a:t>
            </a:r>
            <a:r>
              <a:rPr lang="en-US" dirty="0" err="1" smtClean="0"/>
              <a:t>Olaszország</a:t>
            </a:r>
            <a:r>
              <a:rPr lang="en-US" dirty="0" smtClean="0"/>
              <a:t>, 2024.07.01-06.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620000" y="3044276"/>
            <a:ext cx="2418521" cy="435872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r>
              <a:rPr lang="hu-HU" dirty="0" smtClean="0"/>
              <a:t>Vas-Farkas Diána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2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472" y="509953"/>
            <a:ext cx="4587386" cy="61165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3" y="509953"/>
            <a:ext cx="4589586" cy="61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11" y="241624"/>
            <a:ext cx="8566404" cy="642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467140"/>
            <a:ext cx="3475383" cy="1014828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r>
              <a:rPr lang="hu-HU" dirty="0" smtClean="0"/>
              <a:t>A kurzus célja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1" y="1902833"/>
            <a:ext cx="6775938" cy="4351338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/>
              <a:t>Olyan tanítási környezetet teremteni, ami támogatja és előmozdítja a sokszínűséget és a befogadást</a:t>
            </a:r>
          </a:p>
          <a:p>
            <a:r>
              <a:rPr lang="hu-HU" dirty="0" smtClean="0"/>
              <a:t>Az interkulturális kommunikáció nehézségei </a:t>
            </a:r>
          </a:p>
          <a:p>
            <a:pPr lvl="1"/>
            <a:r>
              <a:rPr lang="hu-HU" dirty="0" smtClean="0"/>
              <a:t>A tanulók kulturális tudatosságának növelése</a:t>
            </a:r>
          </a:p>
          <a:p>
            <a:r>
              <a:rPr lang="hu-HU" dirty="0" smtClean="0"/>
              <a:t>Elkerülni az előítéleteket és a sztereotípiákat a különböző kulturális háttérrel rendelkező tanulók körében</a:t>
            </a:r>
          </a:p>
          <a:p>
            <a:r>
              <a:rPr lang="hu-HU" dirty="0" smtClean="0"/>
              <a:t>Elméleti és gyakorlati feladatok, megközelítések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58" y="878437"/>
            <a:ext cx="4031801" cy="53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5178" y="524151"/>
            <a:ext cx="3669196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hu-HU" dirty="0" smtClean="0"/>
              <a:t>Elméleti megközelítések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178" y="2617010"/>
            <a:ext cx="4424570" cy="2554357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A </a:t>
            </a:r>
            <a:r>
              <a:rPr lang="hu-HU" dirty="0" err="1" smtClean="0"/>
              <a:t>kultúrsokk</a:t>
            </a:r>
            <a:endParaRPr lang="hu-HU" dirty="0" smtClean="0"/>
          </a:p>
          <a:p>
            <a:r>
              <a:rPr lang="hu-HU" dirty="0" smtClean="0"/>
              <a:t>Fogalma</a:t>
            </a:r>
          </a:p>
          <a:p>
            <a:r>
              <a:rPr lang="hu-HU" dirty="0" smtClean="0"/>
              <a:t>Azonosítani a szakaszait</a:t>
            </a:r>
          </a:p>
          <a:p>
            <a:r>
              <a:rPr lang="hu-HU" dirty="0" smtClean="0"/>
              <a:t>Megoldási stratégiák leküzdeni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92" y="2206487"/>
            <a:ext cx="5569975" cy="33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304" y="414821"/>
            <a:ext cx="5602357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hu-HU" dirty="0" smtClean="0"/>
              <a:t>Elméleti megközelítések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304" y="1835564"/>
            <a:ext cx="5602357" cy="4351338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2. E. Hall: Kulturális jéghegy modell</a:t>
            </a:r>
          </a:p>
          <a:p>
            <a:pPr algn="just"/>
            <a:r>
              <a:rPr lang="hu-HU" dirty="0" smtClean="0"/>
              <a:t>A kultúra egy része, amit láthatunk és könnyen </a:t>
            </a:r>
            <a:r>
              <a:rPr lang="hu-HU" dirty="0" err="1" smtClean="0"/>
              <a:t>észrevehetünk</a:t>
            </a:r>
            <a:r>
              <a:rPr lang="hu-HU" dirty="0" smtClean="0"/>
              <a:t> csak a jéghegy csúcsa. </a:t>
            </a:r>
          </a:p>
          <a:p>
            <a:pPr algn="just"/>
            <a:r>
              <a:rPr lang="hu-HU" dirty="0" smtClean="0"/>
              <a:t>A jéghegy nagyobb, rejtett része a víz alatt van, és a kultúra mélyebb, kevésbé látható rétegeit képviseli</a:t>
            </a:r>
          </a:p>
          <a:p>
            <a:pPr lvl="1" algn="just"/>
            <a:r>
              <a:rPr lang="hu-HU" dirty="0" smtClean="0"/>
              <a:t>Erősen befolyásolják a látható viselkedést és a kulturális interakciókat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12" y="685799"/>
            <a:ext cx="4213290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4730" y="365125"/>
            <a:ext cx="5140028" cy="662782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/>
              <a:t>Elméleti megközelítések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4729" y="1528598"/>
            <a:ext cx="5716497" cy="2957390"/>
          </a:xfrm>
          <a:solidFill>
            <a:schemeClr val="bg1">
              <a:alpha val="7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 smtClean="0"/>
              <a:t>3. J. </a:t>
            </a:r>
            <a:r>
              <a:rPr lang="hu-HU" dirty="0" err="1" smtClean="0"/>
              <a:t>Berry</a:t>
            </a:r>
            <a:r>
              <a:rPr lang="hu-HU" dirty="0" smtClean="0"/>
              <a:t> kulturális adaptációs modellje</a:t>
            </a:r>
          </a:p>
          <a:p>
            <a:r>
              <a:rPr lang="hu-HU" dirty="0" smtClean="0"/>
              <a:t>Ez a modell azt vizsgálja, hogyan alkalmazkodnak az egyének egy új kultúrához, amikor bevándorolnak vagy más kultúrával találkoznak. </a:t>
            </a:r>
          </a:p>
          <a:p>
            <a:r>
              <a:rPr lang="hu-HU" dirty="0" err="1" smtClean="0"/>
              <a:t>Berry</a:t>
            </a:r>
            <a:r>
              <a:rPr lang="hu-HU" dirty="0" smtClean="0"/>
              <a:t> négyféle adaptációs stratégiát azonosít: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852" y="1027906"/>
            <a:ext cx="5548679" cy="353157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4729" y="4774223"/>
            <a:ext cx="11199319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/>
              <a:t>Integráció</a:t>
            </a:r>
            <a:r>
              <a:rPr lang="hu-HU" sz="2000" dirty="0"/>
              <a:t>: Az egyén megőrzi saját kultúráját, miközben kapcsolatot tart fenn az új kultúrával is. Ez a kettős identitás kialakítását jelenti.</a:t>
            </a:r>
          </a:p>
          <a:p>
            <a:pPr algn="just"/>
            <a:r>
              <a:rPr lang="hu-HU" sz="2000" b="1" dirty="0"/>
              <a:t>Asszimiláció</a:t>
            </a:r>
            <a:r>
              <a:rPr lang="hu-HU" sz="2000" dirty="0"/>
              <a:t>: Az egyén feladja saját kulturális identitását, és teljesen beilleszkedik az új kultúrába.</a:t>
            </a:r>
          </a:p>
          <a:p>
            <a:pPr algn="just"/>
            <a:r>
              <a:rPr lang="hu-HU" sz="2000" b="1" dirty="0"/>
              <a:t>Szeparáció</a:t>
            </a:r>
            <a:r>
              <a:rPr lang="hu-HU" sz="2000" dirty="0"/>
              <a:t>: Az egyén megőrzi saját kultúráját, de elutasítja az új kultúrával való kapcsolatot.</a:t>
            </a:r>
          </a:p>
          <a:p>
            <a:pPr algn="just"/>
            <a:r>
              <a:rPr lang="hu-HU" sz="2000" b="1" dirty="0" err="1"/>
              <a:t>Marginalizáció</a:t>
            </a:r>
            <a:r>
              <a:rPr lang="hu-HU" sz="2000" dirty="0"/>
              <a:t>: Az egyén elveszíti kapcsolatát mind a saját, mind az új kultúrával, ami identitáskrízishez vezethet.</a:t>
            </a:r>
          </a:p>
        </p:txBody>
      </p:sp>
    </p:spTree>
    <p:extLst>
      <p:ext uri="{BB962C8B-B14F-4D97-AF65-F5344CB8AC3E}">
        <p14:creationId xmlns:p14="http://schemas.microsoft.com/office/powerpoint/2010/main" val="42323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</p:spPr>
        <p:txBody>
          <a:bodyPr/>
          <a:lstStyle/>
          <a:p>
            <a:r>
              <a:rPr lang="hu-HU" dirty="0" smtClean="0"/>
              <a:t>Gyakorlati alkalmazás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194688"/>
            <a:ext cx="10515600" cy="533527"/>
          </a:xfrm>
        </p:spPr>
        <p:txBody>
          <a:bodyPr/>
          <a:lstStyle/>
          <a:p>
            <a:r>
              <a:rPr lang="hu-HU" dirty="0" smtClean="0"/>
              <a:t>https://alltogethernow.org.au/our-work/everyday-racism/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93" y="1728215"/>
            <a:ext cx="9815411" cy="321591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38199" y="5266944"/>
            <a:ext cx="1069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/>
              <a:t>Azért terveztek, hogy kihívás elé állítsa a rasszizmussal </a:t>
            </a:r>
            <a:r>
              <a:rPr lang="hu-HU" sz="2400"/>
              <a:t>kapcsolatos </a:t>
            </a:r>
            <a:r>
              <a:rPr lang="hu-HU" sz="2400" smtClean="0"/>
              <a:t>megítélést</a:t>
            </a:r>
            <a:endParaRPr lang="hu-HU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/>
              <a:t>7 napos kihívás a rasszizmusról való tudásod fejlesztésére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/>
              <a:t>Teszteld a saját határaidat, és győzd le a megszólalástól való félelmedet</a:t>
            </a:r>
          </a:p>
        </p:txBody>
      </p:sp>
    </p:spTree>
    <p:extLst>
      <p:ext uri="{BB962C8B-B14F-4D97-AF65-F5344CB8AC3E}">
        <p14:creationId xmlns:p14="http://schemas.microsoft.com/office/powerpoint/2010/main" val="5788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39582" cy="1325563"/>
          </a:xfrm>
        </p:spPr>
        <p:txBody>
          <a:bodyPr/>
          <a:lstStyle/>
          <a:p>
            <a:r>
              <a:rPr lang="hu-HU" dirty="0" smtClean="0"/>
              <a:t>Szabadidő eltöltése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56" y="1674445"/>
            <a:ext cx="3580713" cy="47742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82" y="791308"/>
            <a:ext cx="7543230" cy="56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857250"/>
            <a:ext cx="8001000" cy="60007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728" y="0"/>
            <a:ext cx="1955585" cy="26074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49728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139354" y="175846"/>
            <a:ext cx="442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Szent Péter tér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103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7002" y="461787"/>
            <a:ext cx="2233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Angyalvár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088" y="439615"/>
            <a:ext cx="4707818" cy="62770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54" y="1663941"/>
            <a:ext cx="6737018" cy="50527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979" y="67076"/>
            <a:ext cx="1951893" cy="26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272</Words>
  <Application>Microsoft Office PowerPoint</Application>
  <PresentationFormat>Szélesvásznú</PresentationFormat>
  <Paragraphs>34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Office-téma</vt:lpstr>
      <vt:lpstr>Cultivating Diversity and Inclusion Róma, Olaszország, 2024.07.01-06.</vt:lpstr>
      <vt:lpstr>A kurzus célja</vt:lpstr>
      <vt:lpstr>Elméleti megközelítések</vt:lpstr>
      <vt:lpstr>Elméleti megközelítések</vt:lpstr>
      <vt:lpstr>Elméleti megközelítések</vt:lpstr>
      <vt:lpstr>Gyakorlati alkalmazás</vt:lpstr>
      <vt:lpstr>Szabadidő eltöltése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Cultivating Diversity and Inclusion Róma, Olaszország, 2024.07.01-06.</dc:title>
  <dc:creator>Tanar</dc:creator>
  <cp:lastModifiedBy>Tanar</cp:lastModifiedBy>
  <cp:revision>20</cp:revision>
  <dcterms:created xsi:type="dcterms:W3CDTF">2024-08-28T15:23:15Z</dcterms:created>
  <dcterms:modified xsi:type="dcterms:W3CDTF">2025-05-15T13:14:58Z</dcterms:modified>
</cp:coreProperties>
</file>